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7" r:id="rId1"/>
  </p:sldMasterIdLst>
  <p:notesMasterIdLst>
    <p:notesMasterId r:id="rId20"/>
  </p:notesMasterIdLst>
  <p:sldIdLst>
    <p:sldId id="256" r:id="rId2"/>
    <p:sldId id="257" r:id="rId3"/>
    <p:sldId id="272" r:id="rId4"/>
    <p:sldId id="259" r:id="rId5"/>
    <p:sldId id="265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3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9"/>
    <p:restoredTop sz="94697"/>
  </p:normalViewPr>
  <p:slideViewPr>
    <p:cSldViewPr snapToGrid="0" snapToObjects="1">
      <p:cViewPr>
        <p:scale>
          <a:sx n="92" d="100"/>
          <a:sy n="92" d="100"/>
        </p:scale>
        <p:origin x="1208" y="-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DE106-F2A0-A048-AABE-126D07FD0A72}" type="datetimeFigureOut">
              <a:rPr lang="en-US" smtClean="0"/>
              <a:t>11/21/15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A1E2B-E5CF-094B-84CC-6F074B505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08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Executed</a:t>
            </a:r>
            <a:r>
              <a:rPr lang="en-US" baseline="0" dirty="0" smtClean="0"/>
              <a:t> July 17, 1918 at the </a:t>
            </a:r>
            <a:r>
              <a:rPr lang="en-US" baseline="0" dirty="0" err="1" smtClean="0"/>
              <a:t>Ipatiev</a:t>
            </a:r>
            <a:r>
              <a:rPr lang="en-US" baseline="0" dirty="0" smtClean="0"/>
              <a:t> House in </a:t>
            </a:r>
            <a:r>
              <a:rPr lang="en-US" baseline="0" dirty="0" err="1" smtClean="0"/>
              <a:t>Yekaterinaburg</a:t>
            </a:r>
            <a:r>
              <a:rPr lang="en-US" baseline="0" dirty="0" smtClean="0"/>
              <a:t>, Russia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1E2B-E5CF-094B-84CC-6F074B5055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31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Serf</a:t>
            </a:r>
            <a:r>
              <a:rPr lang="en-US" baseline="0" dirty="0" smtClean="0"/>
              <a:t> was tied to land, slave could be brought where ever master wished—slavery abolished 1723 Peter </a:t>
            </a:r>
            <a:r>
              <a:rPr lang="en-US" baseline="0" dirty="0" err="1" smtClean="0"/>
              <a:t>Velikyi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1E2B-E5CF-094B-84CC-6F074B5055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19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Ivan </a:t>
            </a:r>
            <a:r>
              <a:rPr lang="en-US" dirty="0" err="1" smtClean="0"/>
              <a:t>Bolotnikov</a:t>
            </a:r>
            <a:r>
              <a:rPr lang="en-US" dirty="0" smtClean="0"/>
              <a:t> Rebellion 1606-1607;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Stenka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Razin</a:t>
            </a:r>
            <a:r>
              <a:rPr lang="en-US" baseline="0" dirty="0" smtClean="0"/>
              <a:t> Rebellion 1670-1671; </a:t>
            </a:r>
            <a:r>
              <a:rPr lang="en-US" baseline="0" dirty="0" err="1" smtClean="0"/>
              <a:t>Kondraty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Bulavin</a:t>
            </a:r>
            <a:r>
              <a:rPr lang="en-US" baseline="0" dirty="0" smtClean="0"/>
              <a:t> Rebellion 1707-1708; </a:t>
            </a:r>
            <a:r>
              <a:rPr lang="en-US" baseline="0" dirty="0" err="1" smtClean="0"/>
              <a:t>Yemel’yan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Pugachyov</a:t>
            </a:r>
            <a:r>
              <a:rPr lang="en-US" baseline="0" dirty="0" smtClean="0"/>
              <a:t> Rebellion 1773-1774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1E2B-E5CF-094B-84CC-6F074B5055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25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Recalled Russian troops, attempted to reform</a:t>
            </a:r>
            <a:r>
              <a:rPr lang="en-US" baseline="0" dirty="0" smtClean="0"/>
              <a:t> the army to be more Prussian (drills, discipline, uniforms, </a:t>
            </a:r>
            <a:r>
              <a:rPr lang="en-US" baseline="0" dirty="0" err="1" smtClean="0"/>
              <a:t>ect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1E2B-E5CF-094B-84CC-6F074B5055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Crowned 1855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www.historytoday.com</a:t>
            </a:r>
            <a:r>
              <a:rPr lang="en-US" dirty="0" smtClean="0"/>
              <a:t>/</a:t>
            </a:r>
            <a:r>
              <a:rPr lang="en-US" dirty="0" err="1" smtClean="0"/>
              <a:t>michael</a:t>
            </a:r>
            <a:r>
              <a:rPr lang="en-US" dirty="0" smtClean="0"/>
              <a:t>-lynch/emancipation-russian-serfs-1861-charter-freedom-or-act-betrayal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historyofrussia.org</a:t>
            </a:r>
            <a:r>
              <a:rPr lang="en-US" dirty="0" smtClean="0"/>
              <a:t>/emancipation-of-the-serfs/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1E2B-E5CF-094B-84CC-6F074B5055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9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Crowned 1883. </a:t>
            </a:r>
            <a:r>
              <a:rPr lang="en-US" dirty="0" err="1" smtClean="0"/>
              <a:t>Russification</a:t>
            </a:r>
            <a:r>
              <a:rPr lang="en-US" dirty="0" smtClean="0"/>
              <a:t>,</a:t>
            </a:r>
            <a:r>
              <a:rPr lang="en-US" baseline="0" dirty="0" smtClean="0"/>
              <a:t> massive censorship. </a:t>
            </a:r>
            <a:r>
              <a:rPr lang="en-US" baseline="0" dirty="0" err="1" smtClean="0"/>
              <a:t>Narodnaya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Volya</a:t>
            </a:r>
            <a:r>
              <a:rPr lang="en-US" baseline="0" dirty="0" smtClean="0"/>
              <a:t> had plot to kill Sasha 3</a:t>
            </a:r>
            <a:r>
              <a:rPr lang="en-US" baseline="30000" dirty="0" smtClean="0"/>
              <a:t>rd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Okhrana</a:t>
            </a:r>
            <a:r>
              <a:rPr lang="en-US" baseline="0" dirty="0" smtClean="0"/>
              <a:t> uncovered and executed 5 conspirators, one of whom was </a:t>
            </a:r>
            <a:r>
              <a:rPr lang="en-US" baseline="0" dirty="0" err="1" smtClean="0"/>
              <a:t>Aleksandr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Ulyanov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1E2B-E5CF-094B-84CC-6F074B5055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71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 May 1896 </a:t>
            </a:r>
            <a:r>
              <a:rPr lang="en-US" dirty="0" err="1" smtClean="0"/>
              <a:t>Khodynka</a:t>
            </a:r>
            <a:r>
              <a:rPr lang="en-US" dirty="0" smtClean="0"/>
              <a:t>,</a:t>
            </a:r>
            <a:r>
              <a:rPr lang="en-US" baseline="0" dirty="0" smtClean="0"/>
              <a:t> 1389 dead, 1300 injured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1E2B-E5CF-094B-84CC-6F074B5055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92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Lack of</a:t>
            </a:r>
            <a:r>
              <a:rPr lang="en-US" baseline="0" dirty="0" smtClean="0"/>
              <a:t> equipment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1E2B-E5CF-094B-84CC-6F074B5055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48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1979,</a:t>
            </a:r>
            <a:r>
              <a:rPr lang="en-US" baseline="0" dirty="0" smtClean="0"/>
              <a:t> Nikolai, </a:t>
            </a:r>
            <a:r>
              <a:rPr lang="en-US" baseline="0" dirty="0" err="1" smtClean="0"/>
              <a:t>Alexandr</a:t>
            </a:r>
            <a:r>
              <a:rPr lang="en-US" baseline="0" dirty="0" smtClean="0"/>
              <a:t>, three daughters, and four servants found; in 2007, the fourth daughter and Alexei have been found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1E2B-E5CF-094B-84CC-6F074B5055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64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89D-3B58-BE4F-AB8F-E37E60B7B0B4}" type="datetimeFigureOut">
              <a:rPr lang="en-US" smtClean="0"/>
              <a:t>11/21/15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005-96FC-5748-8751-93390AD9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4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89D-3B58-BE4F-AB8F-E37E60B7B0B4}" type="datetimeFigureOut">
              <a:rPr lang="en-US" smtClean="0"/>
              <a:t>11/21/15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005-96FC-5748-8751-93390AD9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28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89D-3B58-BE4F-AB8F-E37E60B7B0B4}" type="datetimeFigureOut">
              <a:rPr lang="en-US" smtClean="0"/>
              <a:t>11/21/15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005-96FC-5748-8751-93390AD9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89D-3B58-BE4F-AB8F-E37E60B7B0B4}" type="datetimeFigureOut">
              <a:rPr lang="en-US" smtClean="0"/>
              <a:t>11/21/15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005-96FC-5748-8751-93390AD9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3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89D-3B58-BE4F-AB8F-E37E60B7B0B4}" type="datetimeFigureOut">
              <a:rPr lang="en-US" smtClean="0"/>
              <a:t>11/21/15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005-96FC-5748-8751-93390AD9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0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89D-3B58-BE4F-AB8F-E37E60B7B0B4}" type="datetimeFigureOut">
              <a:rPr lang="en-US" smtClean="0"/>
              <a:t>11/21/15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005-96FC-5748-8751-93390AD9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728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89D-3B58-BE4F-AB8F-E37E60B7B0B4}" type="datetimeFigureOut">
              <a:rPr lang="en-US" smtClean="0"/>
              <a:t>11/21/15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005-96FC-5748-8751-93390AD9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217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89D-3B58-BE4F-AB8F-E37E60B7B0B4}" type="datetimeFigureOut">
              <a:rPr lang="en-US" smtClean="0"/>
              <a:t>11/21/15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005-96FC-5748-8751-93390AD9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41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89D-3B58-BE4F-AB8F-E37E60B7B0B4}" type="datetimeFigureOut">
              <a:rPr lang="en-US" smtClean="0"/>
              <a:t>11/21/15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005-96FC-5748-8751-93390AD9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0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89D-3B58-BE4F-AB8F-E37E60B7B0B4}" type="datetimeFigureOut">
              <a:rPr lang="en-US" smtClean="0"/>
              <a:t>11/21/15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005-96FC-5748-8751-93390AD9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67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E89D-3B58-BE4F-AB8F-E37E60B7B0B4}" type="datetimeFigureOut">
              <a:rPr lang="en-US" smtClean="0"/>
              <a:t>11/21/15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005-96FC-5748-8751-93390AD9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0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2E89D-3B58-BE4F-AB8F-E37E60B7B0B4}" type="datetimeFigureOut">
              <a:rPr lang="en-US" smtClean="0"/>
              <a:t>11/21/15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D0005-96FC-5748-8751-93390AD9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2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Fall of the Romanov Dynasty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MIT ESP Splash 2015</a:t>
            </a:r>
          </a:p>
          <a:p>
            <a:endParaRPr lang="en-US" dirty="0"/>
          </a:p>
          <a:p>
            <a:r>
              <a:rPr lang="en-US" dirty="0" smtClean="0"/>
              <a:t>Ray Lardie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8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Nikolai II: When It All Fell Apart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0" y="1690688"/>
            <a:ext cx="3573500" cy="4551320"/>
          </a:xfrm>
        </p:spPr>
      </p:pic>
      <p:sp>
        <p:nvSpPr>
          <p:cNvPr id="3" name="TextBox 2"/>
          <p:cNvSpPr txBox="1"/>
          <p:nvPr/>
        </p:nvSpPr>
        <p:spPr>
          <a:xfrm>
            <a:off x="4844841" y="1690688"/>
            <a:ext cx="65089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Crowned at aged 26, immediate tragedy of </a:t>
            </a:r>
            <a:r>
              <a:rPr lang="en-US" sz="2800" dirty="0" err="1" smtClean="0"/>
              <a:t>Khodynka</a:t>
            </a:r>
            <a:r>
              <a:rPr lang="en-US" sz="2800" dirty="0" smtClean="0"/>
              <a:t> Field 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Conservative like father, absolute monarchist 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Reign marred by tragedy: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/>
              <a:t>Russo-Japanese War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/>
              <a:t>Bloody Sunday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/>
              <a:t>Revolution of 1905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/>
              <a:t>Alexei </a:t>
            </a:r>
            <a:r>
              <a:rPr lang="en-US" sz="2800" dirty="0" err="1" smtClean="0"/>
              <a:t>Nikolaevich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2531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Russo-Japanese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Territorial expansion tensions result in Japanese surprise attack on Port Arthur</a:t>
            </a:r>
          </a:p>
          <a:p>
            <a:endParaRPr lang="en-US" dirty="0"/>
          </a:p>
          <a:p>
            <a:r>
              <a:rPr lang="en-US" dirty="0" smtClean="0"/>
              <a:t>Nikolai II grossly overconfident that Russia would win</a:t>
            </a:r>
          </a:p>
          <a:p>
            <a:endParaRPr lang="en-US" dirty="0"/>
          </a:p>
          <a:p>
            <a:r>
              <a:rPr lang="en-US" dirty="0" smtClean="0"/>
              <a:t>Supply line delays, and defeat of entire Pacific fleet ultimately forces peace treaty (mediated by America)</a:t>
            </a:r>
          </a:p>
          <a:p>
            <a:endParaRPr lang="en-US" dirty="0"/>
          </a:p>
          <a:p>
            <a:r>
              <a:rPr lang="en-US" i="1" dirty="0" smtClean="0"/>
              <a:t>Deeply embarrassing </a:t>
            </a:r>
            <a:r>
              <a:rPr lang="en-US" dirty="0" smtClean="0"/>
              <a:t>loss for Russia, far-flung political consequences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5074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Bloody Sunday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67400" cy="4351338"/>
          </a:xfrm>
        </p:spPr>
        <p:txBody>
          <a:bodyPr/>
          <a:lstStyle/>
          <a:p>
            <a:r>
              <a:rPr lang="en-US" dirty="0" smtClean="0"/>
              <a:t>Factor workers suffered long hours, low wages, unsafe conditions</a:t>
            </a:r>
          </a:p>
          <a:p>
            <a:endParaRPr lang="en-US" dirty="0"/>
          </a:p>
          <a:p>
            <a:r>
              <a:rPr lang="en-US" dirty="0" smtClean="0"/>
              <a:t>During wide-spread strikes, Father </a:t>
            </a:r>
            <a:r>
              <a:rPr lang="en-US" dirty="0" err="1" smtClean="0"/>
              <a:t>Gapon</a:t>
            </a:r>
            <a:r>
              <a:rPr lang="en-US" dirty="0" smtClean="0"/>
              <a:t> led a peaceful march to Winter Palace with petition </a:t>
            </a:r>
          </a:p>
          <a:p>
            <a:endParaRPr lang="en-US" dirty="0"/>
          </a:p>
          <a:p>
            <a:r>
              <a:rPr lang="en-US" dirty="0" smtClean="0"/>
              <a:t>Troops opened fire; around 1000 killed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15200" y="1690688"/>
            <a:ext cx="4038600" cy="447819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6000">
                <a:schemeClr val="accent1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Petition Demands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-safer working conditions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-better wages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-eight hour work day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-universal suffrage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-end to the Russo-Japanese War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After Bloody Sunday?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i="1" dirty="0" smtClean="0">
                <a:solidFill>
                  <a:schemeClr val="tx1"/>
                </a:solidFill>
              </a:rPr>
              <a:t>“We no longer have a tsar.”</a:t>
            </a:r>
          </a:p>
        </p:txBody>
      </p:sp>
    </p:spTree>
    <p:extLst>
      <p:ext uri="{BB962C8B-B14F-4D97-AF65-F5344CB8AC3E}">
        <p14:creationId xmlns:p14="http://schemas.microsoft.com/office/powerpoint/2010/main" val="3432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Revolution of 1905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9962" y="1690688"/>
            <a:ext cx="5590309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Four major contributing factors:</a:t>
            </a:r>
          </a:p>
          <a:p>
            <a:pPr lvl="1"/>
            <a:r>
              <a:rPr lang="en-US" dirty="0" smtClean="0"/>
              <a:t>‘Agrarian’ problem</a:t>
            </a:r>
          </a:p>
          <a:p>
            <a:pPr lvl="1"/>
            <a:r>
              <a:rPr lang="en-US" dirty="0" smtClean="0"/>
              <a:t>Nationality inequality</a:t>
            </a:r>
          </a:p>
          <a:p>
            <a:pPr lvl="1"/>
            <a:r>
              <a:rPr lang="en-US" dirty="0" err="1" smtClean="0"/>
              <a:t>Labour</a:t>
            </a:r>
            <a:r>
              <a:rPr lang="en-US" dirty="0" smtClean="0"/>
              <a:t> abuses</a:t>
            </a:r>
          </a:p>
          <a:p>
            <a:pPr lvl="1"/>
            <a:r>
              <a:rPr lang="en-US" dirty="0" smtClean="0"/>
              <a:t>Educated middle class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October Manifesto created Duma, Nikolai regretted this</a:t>
            </a:r>
          </a:p>
          <a:p>
            <a:endParaRPr lang="en-US" dirty="0"/>
          </a:p>
          <a:p>
            <a:r>
              <a:rPr lang="en-US" dirty="0" smtClean="0"/>
              <a:t>Revolutionaries continued fighting, violently suppressed: 14k executed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71" y="2164940"/>
            <a:ext cx="5235129" cy="340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Alexei </a:t>
            </a:r>
            <a:r>
              <a:rPr lang="en-US" dirty="0" err="1" smtClean="0"/>
              <a:t>Nikolaevich</a:t>
            </a:r>
            <a:r>
              <a:rPr lang="en-US" dirty="0" smtClean="0"/>
              <a:t>: An Empire Sickened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499" y="1715621"/>
            <a:ext cx="3399482" cy="4351338"/>
          </a:xfrm>
        </p:spPr>
      </p:pic>
      <p:sp>
        <p:nvSpPr>
          <p:cNvPr id="3" name="TextBox 2"/>
          <p:cNvSpPr txBox="1"/>
          <p:nvPr/>
        </p:nvSpPr>
        <p:spPr>
          <a:xfrm>
            <a:off x="807930" y="1690688"/>
            <a:ext cx="65601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Born Aug. 12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1904—hemophiliac 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err="1" smtClean="0"/>
              <a:t>Grigori</a:t>
            </a:r>
            <a:r>
              <a:rPr lang="en-US" sz="2800" dirty="0" smtClean="0"/>
              <a:t> Rasputin gained </a:t>
            </a:r>
            <a:r>
              <a:rPr lang="en-US" sz="2800" dirty="0" err="1" smtClean="0"/>
              <a:t>favour</a:t>
            </a:r>
            <a:r>
              <a:rPr lang="en-US" sz="2800" dirty="0" smtClean="0"/>
              <a:t>/power due to apparent ability to heal Alexei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Since illness was state secret, no one knew why Rasputin had so much power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err="1" smtClean="0"/>
              <a:t>Rumours</a:t>
            </a:r>
            <a:r>
              <a:rPr lang="en-US" sz="2800" dirty="0" smtClean="0"/>
              <a:t> of affairs spread; Rasputin gave terrible political advice</a:t>
            </a:r>
          </a:p>
        </p:txBody>
      </p:sp>
    </p:spTree>
    <p:extLst>
      <p:ext uri="{BB962C8B-B14F-4D97-AF65-F5344CB8AC3E}">
        <p14:creationId xmlns:p14="http://schemas.microsoft.com/office/powerpoint/2010/main" val="131243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Great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Great War was </a:t>
            </a:r>
            <a:r>
              <a:rPr lang="en-US" u="sng" dirty="0" smtClean="0"/>
              <a:t>disastrous</a:t>
            </a:r>
            <a:r>
              <a:rPr lang="en-US" dirty="0" smtClean="0"/>
              <a:t> for Russia: by summer 1915, suffered 1.4 million casualties</a:t>
            </a:r>
          </a:p>
          <a:p>
            <a:endParaRPr lang="en-US" dirty="0"/>
          </a:p>
          <a:p>
            <a:r>
              <a:rPr lang="en-US" dirty="0" smtClean="0"/>
              <a:t>Public option turned sharply against Alexandra, of German-descent</a:t>
            </a:r>
          </a:p>
          <a:p>
            <a:endParaRPr lang="en-US" dirty="0"/>
          </a:p>
          <a:p>
            <a:r>
              <a:rPr lang="en-US" dirty="0" smtClean="0"/>
              <a:t>Alexandra and Rasputin supported Nikolai’s decision to take command of the army</a:t>
            </a:r>
          </a:p>
          <a:p>
            <a:endParaRPr lang="en-US" dirty="0"/>
          </a:p>
          <a:p>
            <a:r>
              <a:rPr lang="en-US" dirty="0"/>
              <a:t>F</a:t>
            </a:r>
            <a:r>
              <a:rPr lang="en-US" dirty="0" smtClean="0"/>
              <a:t>rom 1915-1916, imperial authority effectively failed in the capital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32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February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Food shortages finally pushed the people of the edge—riots ensued</a:t>
            </a:r>
          </a:p>
          <a:p>
            <a:endParaRPr lang="en-US" dirty="0"/>
          </a:p>
          <a:p>
            <a:r>
              <a:rPr lang="en-US" dirty="0" smtClean="0"/>
              <a:t>When order to put down the riots, army mutinied and sided with the people</a:t>
            </a:r>
          </a:p>
          <a:p>
            <a:endParaRPr lang="en-US" dirty="0"/>
          </a:p>
          <a:p>
            <a:r>
              <a:rPr lang="en-US" dirty="0" smtClean="0"/>
              <a:t>Provincial Government formed, put Imperial Family under house arrest</a:t>
            </a:r>
          </a:p>
          <a:p>
            <a:endParaRPr lang="en-US" dirty="0"/>
          </a:p>
          <a:p>
            <a:r>
              <a:rPr lang="en-US" dirty="0" smtClean="0"/>
              <a:t>Nikolai returned from front; abdicated on March 15</a:t>
            </a:r>
            <a:r>
              <a:rPr lang="en-US" baseline="30000" dirty="0" smtClean="0"/>
              <a:t>th</a:t>
            </a:r>
            <a:r>
              <a:rPr lang="en-US" dirty="0" smtClean="0"/>
              <a:t>, 1917</a:t>
            </a:r>
          </a:p>
        </p:txBody>
      </p:sp>
    </p:spTree>
    <p:extLst>
      <p:ext uri="{BB962C8B-B14F-4D97-AF65-F5344CB8AC3E}">
        <p14:creationId xmlns:p14="http://schemas.microsoft.com/office/powerpoint/2010/main" val="115535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4" y="452141"/>
            <a:ext cx="7523019" cy="5585842"/>
          </a:xfrm>
        </p:spPr>
      </p:pic>
      <p:sp>
        <p:nvSpPr>
          <p:cNvPr id="5" name="TextBox 4"/>
          <p:cNvSpPr txBox="1"/>
          <p:nvPr/>
        </p:nvSpPr>
        <p:spPr>
          <a:xfrm>
            <a:off x="4034201" y="6192982"/>
            <a:ext cx="460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Basement of </a:t>
            </a:r>
            <a:r>
              <a:rPr lang="en-US" dirty="0" err="1" smtClean="0"/>
              <a:t>Ipatiev</a:t>
            </a:r>
            <a:r>
              <a:rPr lang="en-US" dirty="0" smtClean="0"/>
              <a:t> House after July 17</a:t>
            </a:r>
            <a:r>
              <a:rPr lang="en-US" baseline="30000" dirty="0" smtClean="0"/>
              <a:t>th</a:t>
            </a:r>
            <a:r>
              <a:rPr lang="en-US" dirty="0" smtClean="0"/>
              <a:t>, 1918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8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A History of Russia, by Nicholas </a:t>
            </a:r>
            <a:r>
              <a:rPr lang="en-US" dirty="0" err="1" smtClean="0"/>
              <a:t>Riasanovsky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Nicholas and Alexandra, by Robert K Massie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Imperial Russia: A Source book 1700-1917, Basil </a:t>
            </a:r>
            <a:r>
              <a:rPr lang="en-US" dirty="0" err="1" smtClean="0"/>
              <a:t>Dmytryshyn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Land of the Firebird, Suzanne Massie</a:t>
            </a:r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Slides will be up on Splash site by end of day; </a:t>
            </a:r>
            <a:r>
              <a:rPr lang="en-US" dirty="0"/>
              <a:t>Z9929-teachers@esp.mit.edu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7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9" y="610428"/>
            <a:ext cx="6971629" cy="5673072"/>
          </a:xfrm>
        </p:spPr>
      </p:pic>
      <p:sp>
        <p:nvSpPr>
          <p:cNvPr id="6" name="TextBox 5"/>
          <p:cNvSpPr txBox="1"/>
          <p:nvPr/>
        </p:nvSpPr>
        <p:spPr>
          <a:xfrm>
            <a:off x="7880965" y="430026"/>
            <a:ext cx="393696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HIM Nikolai II, Emperor and Autocrat of All the </a:t>
            </a:r>
            <a:r>
              <a:rPr lang="en-US" sz="2000" dirty="0" err="1" smtClean="0"/>
              <a:t>Russias</a:t>
            </a:r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HIM Alexandra </a:t>
            </a:r>
            <a:r>
              <a:rPr lang="en-US" sz="2000" dirty="0" err="1" smtClean="0"/>
              <a:t>Fyodorovna</a:t>
            </a:r>
            <a:r>
              <a:rPr lang="en-US" sz="2000" dirty="0" smtClean="0"/>
              <a:t>, Empress of all the </a:t>
            </a:r>
            <a:r>
              <a:rPr lang="en-US" sz="2000" dirty="0" err="1" smtClean="0"/>
              <a:t>Russias</a:t>
            </a:r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HIH Grand Duchess Olga </a:t>
            </a:r>
            <a:r>
              <a:rPr lang="en-US" sz="2000" dirty="0" err="1" smtClean="0"/>
              <a:t>Nikolaevna</a:t>
            </a:r>
            <a:r>
              <a:rPr lang="en-US" sz="2000" dirty="0" smtClean="0"/>
              <a:t> of Russia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HIH Grand Duchess Tatyana </a:t>
            </a:r>
            <a:r>
              <a:rPr lang="en-US" sz="2000" dirty="0" err="1" smtClean="0"/>
              <a:t>Nikolaevna</a:t>
            </a:r>
            <a:r>
              <a:rPr lang="en-US" sz="2000" dirty="0" smtClean="0"/>
              <a:t> of Russia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HIH Grand Duchess Maria </a:t>
            </a:r>
            <a:r>
              <a:rPr lang="en-US" sz="2000" dirty="0" err="1" smtClean="0"/>
              <a:t>Nikolaevna</a:t>
            </a:r>
            <a:r>
              <a:rPr lang="en-US" sz="2000" dirty="0" smtClean="0"/>
              <a:t> of Russia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HIH Grand Duchess Anastasia </a:t>
            </a:r>
            <a:r>
              <a:rPr lang="en-US" sz="2000" dirty="0" err="1" smtClean="0"/>
              <a:t>Nikolaevna</a:t>
            </a:r>
            <a:r>
              <a:rPr lang="en-US" sz="2000" dirty="0" smtClean="0"/>
              <a:t> of Russia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HIH </a:t>
            </a:r>
            <a:r>
              <a:rPr lang="en-US" sz="2000" dirty="0" err="1" smtClean="0"/>
              <a:t>Tsarevich</a:t>
            </a:r>
            <a:r>
              <a:rPr lang="en-US" sz="2000" dirty="0" smtClean="0"/>
              <a:t> Alexei </a:t>
            </a:r>
            <a:r>
              <a:rPr lang="en-US" sz="2000" dirty="0" err="1" smtClean="0"/>
              <a:t>Nikolaevich</a:t>
            </a:r>
            <a:r>
              <a:rPr lang="en-US" sz="2000" dirty="0" smtClean="0"/>
              <a:t> of Russia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72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Mikhail </a:t>
            </a:r>
            <a:r>
              <a:rPr lang="en-US" dirty="0" err="1" smtClean="0"/>
              <a:t>Fyodorovich</a:t>
            </a:r>
            <a:r>
              <a:rPr lang="en-US" dirty="0" smtClean="0"/>
              <a:t>: The Beginning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81" y="1690688"/>
            <a:ext cx="3258647" cy="4594693"/>
          </a:xfrm>
        </p:spPr>
      </p:pic>
      <p:sp>
        <p:nvSpPr>
          <p:cNvPr id="5" name="TextBox 4"/>
          <p:cNvSpPr txBox="1"/>
          <p:nvPr/>
        </p:nvSpPr>
        <p:spPr>
          <a:xfrm>
            <a:off x="5264728" y="1690687"/>
            <a:ext cx="53062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Mikhail </a:t>
            </a:r>
            <a:r>
              <a:rPr lang="en-US" dirty="0" err="1" smtClean="0"/>
              <a:t>Fyodorovich</a:t>
            </a:r>
            <a:r>
              <a:rPr lang="en-US" dirty="0" smtClean="0"/>
              <a:t>, first Romanov tsar</a:t>
            </a:r>
          </a:p>
          <a:p>
            <a:endParaRPr lang="en-US" dirty="0"/>
          </a:p>
          <a:p>
            <a:r>
              <a:rPr lang="en-US" b="1" dirty="0" smtClean="0"/>
              <a:t>Elected</a:t>
            </a:r>
            <a:r>
              <a:rPr lang="en-US" dirty="0" smtClean="0"/>
              <a:t> and crowned in 1613 by </a:t>
            </a:r>
            <a:r>
              <a:rPr lang="en-US" i="1" dirty="0" err="1" smtClean="0"/>
              <a:t>zemskiy</a:t>
            </a:r>
            <a:r>
              <a:rPr lang="en-US" i="1" dirty="0" smtClean="0"/>
              <a:t> </a:t>
            </a:r>
            <a:r>
              <a:rPr lang="en-US" i="1" dirty="0" err="1" smtClean="0"/>
              <a:t>sobor</a:t>
            </a:r>
            <a:r>
              <a:rPr lang="en-US" dirty="0" smtClean="0"/>
              <a:t>, National Assembly</a:t>
            </a:r>
          </a:p>
          <a:p>
            <a:endParaRPr lang="en-US" b="1" dirty="0"/>
          </a:p>
          <a:p>
            <a:r>
              <a:rPr lang="en-US" dirty="0" smtClean="0"/>
              <a:t>Ended the Time of Troubles, 1598-1613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Rurik dynasty died out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Boris </a:t>
            </a:r>
            <a:r>
              <a:rPr lang="en-US" dirty="0" err="1" smtClean="0"/>
              <a:t>Gudonov</a:t>
            </a:r>
            <a:r>
              <a:rPr lang="en-US" dirty="0" smtClean="0"/>
              <a:t> ruled as tsar, also died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Cue four different </a:t>
            </a:r>
            <a:r>
              <a:rPr lang="en-US" dirty="0" err="1" smtClean="0"/>
              <a:t>Dmitrii</a:t>
            </a:r>
            <a:r>
              <a:rPr lang="en-US" dirty="0" smtClean="0"/>
              <a:t> </a:t>
            </a:r>
            <a:r>
              <a:rPr lang="en-US" dirty="0" err="1" smtClean="0"/>
              <a:t>Ivanovich</a:t>
            </a:r>
            <a:r>
              <a:rPr lang="en-US" dirty="0" smtClean="0"/>
              <a:t> Rurik imposters in rapid succession, three Polish and one Swedish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Poland and Sweden invade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Coupled with famine, uppity Cossacks, massive internal refugee crisis, outbreaks of plague,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Finally triggered “surge in Russian patriotism”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9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Creation of Serfdom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" y="1690687"/>
            <a:ext cx="5721213" cy="3009147"/>
          </a:xfrm>
        </p:spPr>
      </p:pic>
      <p:sp>
        <p:nvSpPr>
          <p:cNvPr id="5" name="TextBox 4"/>
          <p:cNvSpPr txBox="1"/>
          <p:nvPr/>
        </p:nvSpPr>
        <p:spPr>
          <a:xfrm>
            <a:off x="1003143" y="4699834"/>
            <a:ext cx="341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Bargemen on the Volga, </a:t>
            </a:r>
            <a:r>
              <a:rPr lang="en-US" dirty="0" err="1"/>
              <a:t>Ilya</a:t>
            </a:r>
            <a:r>
              <a:rPr lang="en-US" dirty="0"/>
              <a:t> </a:t>
            </a:r>
            <a:r>
              <a:rPr lang="en-US" dirty="0" err="1"/>
              <a:t>Repin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89299" y="1690687"/>
            <a:ext cx="48533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Medieval form of feudalism traced back to 11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century</a:t>
            </a:r>
          </a:p>
          <a:p>
            <a:endParaRPr lang="en-US" sz="2800" dirty="0"/>
          </a:p>
          <a:p>
            <a:r>
              <a:rPr lang="en-US" sz="2800" dirty="0" smtClean="0"/>
              <a:t>Illegal to kill serfs (that was about it)</a:t>
            </a:r>
          </a:p>
          <a:p>
            <a:endParaRPr lang="en-US" sz="2800" dirty="0"/>
          </a:p>
          <a:p>
            <a:r>
              <a:rPr lang="en-US" sz="2800" dirty="0" smtClean="0"/>
              <a:t>Technically couldn’t be sold (no one cared)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7199" y="5721287"/>
            <a:ext cx="9157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Two-week moving period around Yuri’s Day, forbidden in 1597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060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Serfdom Got Worse, Not Better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879" y="1740555"/>
            <a:ext cx="5460929" cy="4351338"/>
          </a:xfrm>
        </p:spPr>
      </p:pic>
      <p:sp>
        <p:nvSpPr>
          <p:cNvPr id="6" name="TextBox 5"/>
          <p:cNvSpPr txBox="1"/>
          <p:nvPr/>
        </p:nvSpPr>
        <p:spPr>
          <a:xfrm>
            <a:off x="838200" y="1690688"/>
            <a:ext cx="48698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5-year period to search for runaways extend to 10 years (1642), then permanently (1649)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4 major rebellions </a:t>
            </a:r>
            <a:endParaRPr lang="en-US" sz="2800" dirty="0"/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1857 census, 23.1 million serfs out of 62.5 mil population (37.7%)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706344" y="6042026"/>
            <a:ext cx="275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Bargain, Nikolai </a:t>
            </a:r>
            <a:r>
              <a:rPr lang="en-US" dirty="0" err="1" smtClean="0"/>
              <a:t>Nevrev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08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Pavel I: Destruction of Reasonable Succession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6227619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Crowned Nov 17, 1796</a:t>
            </a:r>
          </a:p>
          <a:p>
            <a:r>
              <a:rPr lang="en-US" i="1" dirty="0" smtClean="0"/>
              <a:t>Hated </a:t>
            </a:r>
            <a:r>
              <a:rPr lang="en-US" dirty="0" smtClean="0"/>
              <a:t>his mother, </a:t>
            </a:r>
            <a:r>
              <a:rPr lang="en-US" dirty="0" err="1" smtClean="0"/>
              <a:t>Yekaterina</a:t>
            </a:r>
            <a:r>
              <a:rPr lang="en-US" dirty="0" smtClean="0"/>
              <a:t> </a:t>
            </a:r>
            <a:r>
              <a:rPr lang="en-US" dirty="0" err="1" smtClean="0"/>
              <a:t>Velikaya</a:t>
            </a:r>
            <a:r>
              <a:rPr lang="en-US" dirty="0" smtClean="0"/>
              <a:t>, to the point of undoing most of her work upon taking the throne</a:t>
            </a:r>
          </a:p>
          <a:p>
            <a:pPr lvl="1"/>
            <a:r>
              <a:rPr lang="en-US" dirty="0" smtClean="0"/>
              <a:t>Recall Russian troops from Iran and Georgia, didn’t send promised reinforcements to Austria and Britain</a:t>
            </a:r>
          </a:p>
          <a:p>
            <a:pPr lvl="1"/>
            <a:r>
              <a:rPr lang="en-US" dirty="0" smtClean="0"/>
              <a:t>Attempted Prussian army reforms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Changed Peter the Great’s succession laws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5" y="1509352"/>
            <a:ext cx="3415325" cy="466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8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Pauline Succession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Pyotr</a:t>
            </a:r>
            <a:r>
              <a:rPr lang="en-US" dirty="0" smtClean="0"/>
              <a:t> </a:t>
            </a:r>
            <a:r>
              <a:rPr lang="en-US" dirty="0" err="1" smtClean="0"/>
              <a:t>Velikii</a:t>
            </a:r>
            <a:r>
              <a:rPr lang="en-US" dirty="0" smtClean="0"/>
              <a:t> (Peter the Great) ruled that each reigning monarch could designate their heir</a:t>
            </a:r>
          </a:p>
          <a:p>
            <a:endParaRPr lang="en-US" dirty="0" smtClean="0"/>
          </a:p>
          <a:p>
            <a:r>
              <a:rPr lang="en-US" dirty="0" smtClean="0"/>
              <a:t>Pavel repelled this and enacted strict succession</a:t>
            </a:r>
          </a:p>
          <a:p>
            <a:endParaRPr lang="en-US" dirty="0"/>
          </a:p>
          <a:p>
            <a:r>
              <a:rPr lang="en-US" dirty="0" smtClean="0"/>
              <a:t>Eldest son inherits the throne, from there according to primogeniture</a:t>
            </a:r>
          </a:p>
          <a:p>
            <a:r>
              <a:rPr lang="en-US" dirty="0" smtClean="0"/>
              <a:t>Women could not inherit unless all legitimate male dynasts are dead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0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Alexandr</a:t>
            </a:r>
            <a:r>
              <a:rPr lang="en-US" dirty="0" smtClean="0"/>
              <a:t> II: Liberator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09" y="1690688"/>
            <a:ext cx="3448951" cy="4351338"/>
          </a:xfrm>
        </p:spPr>
      </p:pic>
      <p:sp>
        <p:nvSpPr>
          <p:cNvPr id="5" name="TextBox 4"/>
          <p:cNvSpPr txBox="1"/>
          <p:nvPr/>
        </p:nvSpPr>
        <p:spPr>
          <a:xfrm>
            <a:off x="5019385" y="1690688"/>
            <a:ext cx="61889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“</a:t>
            </a:r>
            <a:r>
              <a:rPr lang="en-US" sz="2000" i="1" dirty="0" smtClean="0"/>
              <a:t>It </a:t>
            </a:r>
            <a:r>
              <a:rPr lang="en-US" sz="2000" i="1" dirty="0"/>
              <a:t>is better to begin to destroy serfdom from above than to wait until that time when it begins to destroy itself from </a:t>
            </a:r>
            <a:r>
              <a:rPr lang="en-US" sz="2000" i="1" dirty="0" smtClean="0"/>
              <a:t>below.”</a:t>
            </a:r>
          </a:p>
          <a:p>
            <a:pPr algn="ctr"/>
            <a:endParaRPr lang="en-US" sz="2800" i="1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Emancipated serfs in 1861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Freed serfs were given leftover land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Many had to buy more with loans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Loans passed on to children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Also attempted constitutional monarchy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92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Alexandr</a:t>
            </a:r>
            <a:r>
              <a:rPr lang="en-US" dirty="0" smtClean="0"/>
              <a:t> III: Tyrant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1762080"/>
            <a:ext cx="3025494" cy="4351338"/>
          </a:xfrm>
        </p:spPr>
      </p:pic>
      <p:sp>
        <p:nvSpPr>
          <p:cNvPr id="6" name="TextBox 5"/>
          <p:cNvSpPr txBox="1"/>
          <p:nvPr/>
        </p:nvSpPr>
        <p:spPr>
          <a:xfrm>
            <a:off x="838200" y="1521703"/>
            <a:ext cx="64769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Wasn’t trained for throne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Responded to father’s death with political crackdown—repelled many of father’s reforms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Believed in Russian Orthodoxy, Autocracy, Nationality 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Died aged 49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697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3597</TotalTime>
  <Words>990</Words>
  <Application>Microsoft Macintosh PowerPoint</Application>
  <PresentationFormat>Widescreen</PresentationFormat>
  <Paragraphs>173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Calibri Light</vt:lpstr>
      <vt:lpstr>Arial</vt:lpstr>
      <vt:lpstr>Office Theme</vt:lpstr>
      <vt:lpstr>Fall of the Romanov Dynasty</vt:lpstr>
      <vt:lpstr>PowerPoint Presentation</vt:lpstr>
      <vt:lpstr>Mikhail Fyodorovich: The Beginning </vt:lpstr>
      <vt:lpstr>Creation of Serfdom</vt:lpstr>
      <vt:lpstr>Serfdom Got Worse, Not Better</vt:lpstr>
      <vt:lpstr>Pavel I: Destruction of Reasonable Succession </vt:lpstr>
      <vt:lpstr>Pauline Succession Law</vt:lpstr>
      <vt:lpstr>Alexandr II: Liberator </vt:lpstr>
      <vt:lpstr>Alexandr III: Tyrant</vt:lpstr>
      <vt:lpstr>Nikolai II: When It All Fell Apart</vt:lpstr>
      <vt:lpstr>Russo-Japanese War</vt:lpstr>
      <vt:lpstr>Bloody Sunday</vt:lpstr>
      <vt:lpstr>Revolution of 1905</vt:lpstr>
      <vt:lpstr>Alexei Nikolaevich: An Empire Sickened</vt:lpstr>
      <vt:lpstr>The Great End</vt:lpstr>
      <vt:lpstr>February Revolution</vt:lpstr>
      <vt:lpstr>PowerPoint Presentation</vt:lpstr>
      <vt:lpstr>Resources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 Lardie</dc:creator>
  <cp:lastModifiedBy>Ray Lardie</cp:lastModifiedBy>
  <cp:revision>59</cp:revision>
  <dcterms:created xsi:type="dcterms:W3CDTF">2015-11-15T16:59:14Z</dcterms:created>
  <dcterms:modified xsi:type="dcterms:W3CDTF">2015-11-21T16:52:35Z</dcterms:modified>
</cp:coreProperties>
</file>